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8"/>
  </p:notesMasterIdLst>
  <p:sldIdLst>
    <p:sldId id="273" r:id="rId2"/>
    <p:sldId id="274" r:id="rId3"/>
    <p:sldId id="275" r:id="rId4"/>
    <p:sldId id="276" r:id="rId5"/>
    <p:sldId id="277" r:id="rId6"/>
    <p:sldId id="278" r:id="rId7"/>
  </p:sldIdLst>
  <p:sldSz cx="9144000" cy="5143500" type="screen16x9"/>
  <p:notesSz cx="6858000" cy="9144000"/>
  <p:embeddedFontLst>
    <p:embeddedFont>
      <p:font typeface="DM Sans" panose="020F0502020204030204" pitchFamily="2" charset="0"/>
      <p:regular r:id="rId9"/>
      <p:bold r:id="rId10"/>
      <p:italic r:id="rId11"/>
      <p:boldItalic r:id="rId12"/>
    </p:embeddedFont>
    <p:embeddedFont>
      <p:font typeface="Helvetica Neue Light"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dcab2208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4dcab22084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4dcab2208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4dcab22084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dcab2208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4dcab22084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¿Por qué Factory puede ser opcional? El patrón Factory permitirá hacer cambios completos de persistencia, práctica que no es enteramente utilizada dentro de aplicativos monolíticos. A partir de este punto, el estudiante puede decidir si quiere trabajar sólo con MongoDB o si bien implementará la Factory correspondiente, para moverse entre un dao de Mongo y un dao de FileSystem.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4dcab2208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4dcab22084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4dcab22084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4dcab22084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4dcab2208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4dcab2208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o 1 1">
  <p:cSld name="TITLE_3">
    <p:spTree>
      <p:nvGrpSpPr>
        <p:cNvPr id="1" name="Shape 207"/>
        <p:cNvGrpSpPr/>
        <p:nvPr/>
      </p:nvGrpSpPr>
      <p:grpSpPr>
        <a:xfrm>
          <a:off x="0" y="0"/>
          <a:ext cx="0" cy="0"/>
          <a:chOff x="0" y="0"/>
          <a:chExt cx="0" cy="0"/>
        </a:xfrm>
      </p:grpSpPr>
      <p:sp>
        <p:nvSpPr>
          <p:cNvPr id="208" name="Google Shape;208;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9" name="Google Shape;209;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0" name="Google Shape;210;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11"/>
        <p:cNvGrpSpPr/>
        <p:nvPr/>
      </p:nvGrpSpPr>
      <p:grpSpPr>
        <a:xfrm>
          <a:off x="0" y="0"/>
          <a:ext cx="0" cy="0"/>
          <a:chOff x="0" y="0"/>
          <a:chExt cx="0" cy="0"/>
        </a:xfrm>
      </p:grpSpPr>
      <p:sp>
        <p:nvSpPr>
          <p:cNvPr id="212" name="Google Shape;212;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 name="Google Shape;21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5" r:id="rId5"/>
    <p:sldLayoutId id="2147483706" r:id="rId6"/>
    <p:sldLayoutId id="2147483707" r:id="rId7"/>
    <p:sldLayoutId id="2147483708" r:id="rId8"/>
    <p:sldLayoutId id="2147483710" r:id="rId9"/>
    <p:sldLayoutId id="2147483711" r:id="rId10"/>
    <p:sldLayoutId id="2147483712" r:id="rId11"/>
    <p:sldLayoutId id="214748371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6"/>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dirty="0">
                <a:solidFill>
                  <a:schemeClr val="dk1"/>
                </a:solidFill>
                <a:latin typeface="DM Sans"/>
                <a:ea typeface="DM Sans"/>
                <a:cs typeface="DM Sans"/>
                <a:sym typeface="DM Sans"/>
              </a:rPr>
              <a:t>Tercera pre entrega de tu Proyecto Final</a:t>
            </a:r>
            <a:endParaRPr sz="4000" b="1" i="0" u="none" strike="noStrike" cap="none" dirty="0">
              <a:solidFill>
                <a:schemeClr val="dk1"/>
              </a:solidFill>
              <a:latin typeface="DM Sans"/>
              <a:ea typeface="DM Sans"/>
              <a:cs typeface="DM Sans"/>
              <a:sym typeface="DM Sans"/>
            </a:endParaRPr>
          </a:p>
        </p:txBody>
      </p:sp>
      <p:sp>
        <p:nvSpPr>
          <p:cNvPr id="514" name="Google Shape;514;p8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 - CLASE 30</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87"/>
          <p:cNvGrpSpPr/>
          <p:nvPr/>
        </p:nvGrpSpPr>
        <p:grpSpPr>
          <a:xfrm>
            <a:off x="4202551" y="905623"/>
            <a:ext cx="738900" cy="738900"/>
            <a:chOff x="7208351" y="2467173"/>
            <a:chExt cx="738900" cy="738900"/>
          </a:xfrm>
        </p:grpSpPr>
        <p:sp>
          <p:nvSpPr>
            <p:cNvPr id="520" name="Google Shape;520;p8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1" name="Google Shape;521;p8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22" name="Google Shape;522;p87"/>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highlight>
                  <a:srgbClr val="EAFF6A"/>
                </a:highlight>
                <a:latin typeface="DM Sans"/>
                <a:ea typeface="DM Sans"/>
                <a:cs typeface="DM Sans"/>
                <a:sym typeface="DM Sans"/>
              </a:rPr>
              <a:t>Tercera</a:t>
            </a:r>
            <a:r>
              <a:rPr lang="es-419" sz="4000" b="1" i="0" u="none" strike="noStrike" cap="none">
                <a:solidFill>
                  <a:schemeClr val="dk1"/>
                </a:solidFill>
                <a:highlight>
                  <a:srgbClr val="EAFF6A"/>
                </a:highlight>
                <a:latin typeface="DM Sans"/>
                <a:ea typeface="DM Sans"/>
                <a:cs typeface="DM Sans"/>
                <a:sym typeface="DM Sans"/>
              </a:rPr>
              <a:t> entrega</a:t>
            </a:r>
            <a:r>
              <a:rPr lang="es-419" sz="4000" b="1" i="0" u="none" strike="noStrike" cap="none">
                <a:solidFill>
                  <a:schemeClr val="dk1"/>
                </a:solidFill>
                <a:latin typeface="DM Sans"/>
                <a:ea typeface="DM Sans"/>
                <a:cs typeface="DM Sans"/>
                <a:sym typeface="DM Sans"/>
              </a:rPr>
              <a:t> </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419" sz="4000" b="1" i="0" u="none" strike="noStrike" cap="none">
                <a:solidFill>
                  <a:schemeClr val="dk1"/>
                </a:solidFill>
                <a:latin typeface="DM Sans"/>
                <a:ea typeface="DM Sans"/>
                <a:cs typeface="DM Sans"/>
                <a:sym typeface="DM Sans"/>
              </a:rPr>
              <a:t>de tu Proyecto final</a:t>
            </a:r>
            <a:endParaRPr sz="4000" b="1" i="0" u="none" strike="noStrike" cap="none">
              <a:solidFill>
                <a:schemeClr val="dk1"/>
              </a:solidFill>
              <a:highlight>
                <a:srgbClr val="EAFF6A"/>
              </a:highlight>
              <a:latin typeface="DM Sans"/>
              <a:ea typeface="DM Sans"/>
              <a:cs typeface="DM Sans"/>
              <a:sym typeface="DM Sans"/>
            </a:endParaRPr>
          </a:p>
        </p:txBody>
      </p:sp>
      <p:sp>
        <p:nvSpPr>
          <p:cNvPr id="523" name="Google Shape;523;p87"/>
          <p:cNvSpPr txBox="1"/>
          <p:nvPr/>
        </p:nvSpPr>
        <p:spPr>
          <a:xfrm>
            <a:off x="987300" y="3129675"/>
            <a:ext cx="7169400" cy="815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419" sz="2050" dirty="0">
                <a:solidFill>
                  <a:schemeClr val="tx1"/>
                </a:solidFill>
                <a:highlight>
                  <a:srgbClr val="FFFFFF"/>
                </a:highlight>
                <a:latin typeface="DM Sans"/>
                <a:ea typeface="DM Sans"/>
                <a:cs typeface="DM Sans"/>
                <a:sym typeface="DM Sans"/>
              </a:rPr>
              <a:t>Se profundizará sobre los roles de los usuarios, las autorizaciones y sobre la lógica de compra.</a:t>
            </a:r>
            <a:endParaRPr sz="3000" i="0" u="none" strike="noStrike" cap="none" dirty="0">
              <a:solidFill>
                <a:schemeClr val="tx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88"/>
          <p:cNvGrpSpPr/>
          <p:nvPr/>
        </p:nvGrpSpPr>
        <p:grpSpPr>
          <a:xfrm>
            <a:off x="457359" y="468298"/>
            <a:ext cx="431074" cy="431074"/>
            <a:chOff x="7208351" y="2467173"/>
            <a:chExt cx="738900" cy="738900"/>
          </a:xfrm>
        </p:grpSpPr>
        <p:sp>
          <p:nvSpPr>
            <p:cNvPr id="529" name="Google Shape;529;p8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0" name="Google Shape;530;p8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31" name="Google Shape;531;p88"/>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32" name="Google Shape;532;p8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33" name="Google Shape;533;p8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34" name="Google Shape;534;p88"/>
          <p:cNvSpPr txBox="1"/>
          <p:nvPr/>
        </p:nvSpPr>
        <p:spPr>
          <a:xfrm>
            <a:off x="4572000" y="1933825"/>
            <a:ext cx="3834600" cy="31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419" sz="1350" b="1">
                <a:solidFill>
                  <a:schemeClr val="tx1"/>
                </a:solidFill>
                <a:latin typeface="DM Sans"/>
                <a:ea typeface="DM Sans"/>
                <a:cs typeface="DM Sans"/>
                <a:sym typeface="DM Sans"/>
              </a:rPr>
              <a:t>Se debe entregar</a:t>
            </a:r>
            <a:endParaRPr sz="1350" b="1">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El DAO seleccionado (por un parámetro en línea de comandos como lo hicimos anteriormente) será devuelto por una Factory para que la capa de negocio opere con él. (Factory puede ser opcional)</a:t>
            </a:r>
            <a:endParaRPr sz="1350">
              <a:solidFill>
                <a:schemeClr val="tx1"/>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Implementar el patrón Repository para trabajar con el DAO en la lógica de negocio. </a:t>
            </a:r>
            <a:endParaRPr sz="1350">
              <a:solidFill>
                <a:schemeClr val="tx1"/>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Modificar la ruta  /current Para evitar enviar información sensible, enviar un DTO del usuario sólo con la información necesaria.</a:t>
            </a:r>
            <a:endParaRPr sz="1350">
              <a:solidFill>
                <a:schemeClr val="tx1"/>
              </a:solidFill>
              <a:latin typeface="DM Sans"/>
              <a:ea typeface="DM Sans"/>
              <a:cs typeface="DM Sans"/>
              <a:sym typeface="DM Sans"/>
            </a:endParaRPr>
          </a:p>
        </p:txBody>
      </p:sp>
      <p:sp>
        <p:nvSpPr>
          <p:cNvPr id="535" name="Google Shape;535;p88"/>
          <p:cNvSpPr txBox="1"/>
          <p:nvPr/>
        </p:nvSpPr>
        <p:spPr>
          <a:xfrm>
            <a:off x="457350" y="1908175"/>
            <a:ext cx="3834600" cy="317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tx1"/>
                </a:solidFill>
                <a:latin typeface="DM Sans"/>
                <a:ea typeface="DM Sans"/>
                <a:cs typeface="DM Sans"/>
                <a:sym typeface="DM Sans"/>
              </a:rPr>
              <a:t>Objetivos generales</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chemeClr val="tx1"/>
                </a:solidFill>
                <a:latin typeface="DM Sans"/>
                <a:ea typeface="DM Sans"/>
                <a:cs typeface="DM Sans"/>
                <a:sym typeface="DM Sans"/>
              </a:rPr>
              <a:t>Profesionalizar el servidor</a:t>
            </a:r>
            <a:endParaRPr sz="1350" b="0" i="0" u="none" strike="noStrike" cap="none">
              <a:solidFill>
                <a:schemeClr val="tx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tx1"/>
                </a:solidFill>
                <a:latin typeface="DM Sans"/>
                <a:ea typeface="DM Sans"/>
                <a:cs typeface="DM Sans"/>
                <a:sym typeface="DM Sans"/>
              </a:rPr>
              <a:t>Objetivos específicos</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chemeClr val="tx1"/>
                </a:solidFill>
                <a:latin typeface="DM Sans"/>
                <a:ea typeface="DM Sans"/>
                <a:cs typeface="DM Sans"/>
                <a:sym typeface="DM Sans"/>
              </a:rPr>
              <a:t>Aplicar una arquitectura profesional para nuestro servidor</a:t>
            </a:r>
            <a:endParaRPr sz="1350" b="0" i="0" u="none" strike="noStrike" cap="none">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chemeClr val="tx1"/>
                </a:solidFill>
                <a:latin typeface="DM Sans"/>
                <a:ea typeface="DM Sans"/>
                <a:cs typeface="DM Sans"/>
                <a:sym typeface="DM Sans"/>
              </a:rPr>
              <a:t>Aplicar prácticas como patrones de diseño, mailing, variables de entorno. etc.</a:t>
            </a:r>
            <a:endParaRPr sz="1350" b="0" i="0" u="none" strike="noStrike" cap="none">
              <a:solidFill>
                <a:schemeClr val="tx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chemeClr val="tx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tx1"/>
                </a:solidFill>
                <a:latin typeface="DM Sans"/>
                <a:ea typeface="DM Sans"/>
                <a:cs typeface="DM Sans"/>
                <a:sym typeface="DM Sans"/>
              </a:rPr>
              <a:t>Se debe entregar</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chemeClr val="tx1"/>
                </a:solidFill>
                <a:latin typeface="DM Sans"/>
                <a:ea typeface="DM Sans"/>
                <a:cs typeface="DM Sans"/>
                <a:sym typeface="DM Sans"/>
              </a:rPr>
              <a:t>Modificar nuestra capa de persistencia para aplicar los conceptos de Factory (opcional), DAO y DTO. </a:t>
            </a:r>
            <a:endParaRPr sz="1350" b="0" i="0" u="sng" strike="noStrike" cap="none">
              <a:solidFill>
                <a:schemeClr val="tx1"/>
              </a:solidFill>
              <a:latin typeface="DM Sans"/>
              <a:ea typeface="DM Sans"/>
              <a:cs typeface="DM Sans"/>
              <a:sym typeface="DM Sans"/>
            </a:endParaRPr>
          </a:p>
        </p:txBody>
      </p:sp>
      <p:sp>
        <p:nvSpPr>
          <p:cNvPr id="536" name="Google Shape;536;p8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89"/>
          <p:cNvGrpSpPr/>
          <p:nvPr/>
        </p:nvGrpSpPr>
        <p:grpSpPr>
          <a:xfrm>
            <a:off x="457359" y="468298"/>
            <a:ext cx="431074" cy="431074"/>
            <a:chOff x="7208351" y="2467173"/>
            <a:chExt cx="738900" cy="738900"/>
          </a:xfrm>
        </p:grpSpPr>
        <p:sp>
          <p:nvSpPr>
            <p:cNvPr id="542" name="Google Shape;542;p8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3" name="Google Shape;543;p8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44" name="Google Shape;544;p89"/>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45" name="Google Shape;545;p8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46" name="Google Shape;546;p8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47" name="Google Shape;547;p89"/>
          <p:cNvSpPr txBox="1"/>
          <p:nvPr/>
        </p:nvSpPr>
        <p:spPr>
          <a:xfrm>
            <a:off x="4527575" y="1908175"/>
            <a:ext cx="3834600" cy="322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a:solidFill>
                  <a:schemeClr val="tx1"/>
                </a:solidFill>
                <a:latin typeface="DM Sans"/>
                <a:ea typeface="DM Sans"/>
                <a:cs typeface="DM Sans"/>
                <a:sym typeface="DM Sans"/>
              </a:rPr>
              <a:t>Se debe entregar</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marR="0" lvl="0" indent="-307975" algn="l" rtl="0">
              <a:lnSpc>
                <a:spcPct val="100000"/>
              </a:lnSpc>
              <a:spcBef>
                <a:spcPts val="0"/>
              </a:spcBef>
              <a:spcAft>
                <a:spcPts val="0"/>
              </a:spcAft>
              <a:buClr>
                <a:srgbClr val="EA90FF"/>
              </a:buClr>
              <a:buSzPts val="1250"/>
              <a:buFont typeface="DM Sans"/>
              <a:buChar char="✓"/>
            </a:pPr>
            <a:r>
              <a:rPr lang="es-419" sz="1250" b="1">
                <a:solidFill>
                  <a:schemeClr val="tx1"/>
                </a:solidFill>
                <a:latin typeface="DM Sans"/>
                <a:ea typeface="DM Sans"/>
                <a:cs typeface="DM Sans"/>
                <a:sym typeface="DM Sans"/>
              </a:rPr>
              <a:t>Crear un modelo Ticket el cual contará con todas las formalizaciones de la compra. Éste contará con los campos</a:t>
            </a:r>
            <a:endParaRPr sz="1250" b="1">
              <a:solidFill>
                <a:schemeClr val="tx1"/>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chemeClr val="tx1"/>
                </a:solidFill>
                <a:latin typeface="DM Sans"/>
                <a:ea typeface="DM Sans"/>
                <a:cs typeface="DM Sans"/>
                <a:sym typeface="DM Sans"/>
              </a:rPr>
              <a:t>Id (autogenerado por mongo)</a:t>
            </a:r>
            <a:endParaRPr sz="1250" b="1">
              <a:solidFill>
                <a:schemeClr val="tx1"/>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chemeClr val="tx1"/>
                </a:solidFill>
                <a:latin typeface="DM Sans"/>
                <a:ea typeface="DM Sans"/>
                <a:cs typeface="DM Sans"/>
                <a:sym typeface="DM Sans"/>
              </a:rPr>
              <a:t>code: String debe autogenerarse y ser único</a:t>
            </a:r>
            <a:endParaRPr sz="1250" b="1">
              <a:solidFill>
                <a:schemeClr val="tx1"/>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chemeClr val="tx1"/>
                </a:solidFill>
                <a:latin typeface="DM Sans"/>
                <a:ea typeface="DM Sans"/>
                <a:cs typeface="DM Sans"/>
                <a:sym typeface="DM Sans"/>
              </a:rPr>
              <a:t>purchase_datetime: Deberá guardar la fecha y hora exacta en la cual se formalizó la compra (básicamente es un created_at)</a:t>
            </a:r>
            <a:endParaRPr sz="1250" b="1">
              <a:solidFill>
                <a:schemeClr val="tx1"/>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chemeClr val="tx1"/>
                </a:solidFill>
                <a:latin typeface="DM Sans"/>
                <a:ea typeface="DM Sans"/>
                <a:cs typeface="DM Sans"/>
                <a:sym typeface="DM Sans"/>
              </a:rPr>
              <a:t>amount: Number, total de la compra.</a:t>
            </a:r>
            <a:endParaRPr sz="1250" b="1">
              <a:solidFill>
                <a:schemeClr val="tx1"/>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chemeClr val="tx1"/>
                </a:solidFill>
                <a:latin typeface="DM Sans"/>
                <a:ea typeface="DM Sans"/>
                <a:cs typeface="DM Sans"/>
                <a:sym typeface="DM Sans"/>
              </a:rPr>
              <a:t>purchaser: String, contendrá el correo del usuario asociado al carrito.</a:t>
            </a:r>
            <a:endParaRPr sz="1250">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chemeClr val="tx1"/>
              </a:solidFill>
              <a:latin typeface="DM Sans"/>
              <a:ea typeface="DM Sans"/>
              <a:cs typeface="DM Sans"/>
              <a:sym typeface="DM Sans"/>
            </a:endParaRPr>
          </a:p>
          <a:p>
            <a:pPr marL="0" lvl="0" indent="0" algn="l" rtl="0">
              <a:spcBef>
                <a:spcPts val="0"/>
              </a:spcBef>
              <a:spcAft>
                <a:spcPts val="0"/>
              </a:spcAft>
              <a:buNone/>
            </a:pPr>
            <a:endParaRPr sz="1350">
              <a:solidFill>
                <a:schemeClr val="tx1"/>
              </a:solidFill>
              <a:latin typeface="DM Sans"/>
              <a:ea typeface="DM Sans"/>
              <a:cs typeface="DM Sans"/>
              <a:sym typeface="DM Sans"/>
            </a:endParaRPr>
          </a:p>
        </p:txBody>
      </p:sp>
      <p:sp>
        <p:nvSpPr>
          <p:cNvPr id="548" name="Google Shape;548;p89"/>
          <p:cNvSpPr txBox="1"/>
          <p:nvPr/>
        </p:nvSpPr>
        <p:spPr>
          <a:xfrm>
            <a:off x="380800" y="1908175"/>
            <a:ext cx="3834600" cy="274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tx1"/>
                </a:solidFill>
                <a:latin typeface="DM Sans"/>
                <a:ea typeface="DM Sans"/>
                <a:cs typeface="DM Sans"/>
                <a:sym typeface="DM Sans"/>
              </a:rPr>
              <a:t>Se debe entregar</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Realizar un middleware que pueda trabajar en conjunto con la estrategia “current” para hacer un sistema de autorización y delimitar el acceso a dichos endpoints:</a:t>
            </a:r>
            <a:endParaRPr sz="135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Sólo el administrador puede crear, actualizar y eliminar productos.</a:t>
            </a:r>
            <a:endParaRPr sz="135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Sólo el usuario puede enviar mensajes al chat.</a:t>
            </a:r>
            <a:endParaRPr sz="135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chemeClr val="tx1"/>
                </a:solidFill>
                <a:latin typeface="DM Sans"/>
                <a:ea typeface="DM Sans"/>
                <a:cs typeface="DM Sans"/>
                <a:sym typeface="DM Sans"/>
              </a:rPr>
              <a:t>Sólo el usuario puede agregar productos a su carrito.</a:t>
            </a:r>
            <a:endParaRPr sz="1350">
              <a:solidFill>
                <a:schemeClr val="tx1"/>
              </a:solidFill>
              <a:latin typeface="DM Sans"/>
              <a:ea typeface="DM Sans"/>
              <a:cs typeface="DM Sans"/>
              <a:sym typeface="DM Sans"/>
            </a:endParaRPr>
          </a:p>
        </p:txBody>
      </p:sp>
      <p:sp>
        <p:nvSpPr>
          <p:cNvPr id="549" name="Google Shape;549;p8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90"/>
          <p:cNvGrpSpPr/>
          <p:nvPr/>
        </p:nvGrpSpPr>
        <p:grpSpPr>
          <a:xfrm>
            <a:off x="457359" y="468298"/>
            <a:ext cx="431074" cy="431074"/>
            <a:chOff x="7208351" y="2467173"/>
            <a:chExt cx="738900" cy="738900"/>
          </a:xfrm>
        </p:grpSpPr>
        <p:sp>
          <p:nvSpPr>
            <p:cNvPr id="555" name="Google Shape;555;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6" name="Google Shape;556;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57" name="Google Shape;557;p90"/>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58" name="Google Shape;558;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59" name="Google Shape;559;p9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60" name="Google Shape;560;p90"/>
          <p:cNvSpPr txBox="1"/>
          <p:nvPr/>
        </p:nvSpPr>
        <p:spPr>
          <a:xfrm>
            <a:off x="4527575" y="1908175"/>
            <a:ext cx="3834600" cy="293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a:solidFill>
                  <a:schemeClr val="tx1"/>
                </a:solidFill>
                <a:latin typeface="DM Sans"/>
                <a:ea typeface="DM Sans"/>
                <a:cs typeface="DM Sans"/>
                <a:sym typeface="DM Sans"/>
              </a:rPr>
              <a:t>Se debe entregar</a:t>
            </a:r>
            <a:endParaRPr sz="1350" b="1" i="0" u="none" strike="noStrike" cap="none">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tx1"/>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a:solidFill>
                  <a:schemeClr val="tx1"/>
                </a:solidFill>
                <a:latin typeface="DM Sans"/>
                <a:ea typeface="DM Sans"/>
                <a:cs typeface="DM Sans"/>
                <a:sym typeface="DM Sans"/>
              </a:rPr>
              <a:t>Al final, utilizar el servicio de Tickets para poder generar un ticket con los datos de la compra.</a:t>
            </a:r>
            <a:endParaRPr sz="1200" b="1">
              <a:solidFill>
                <a:schemeClr val="tx1"/>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a:solidFill>
                  <a:schemeClr val="tx1"/>
                </a:solidFill>
                <a:latin typeface="DM Sans"/>
                <a:ea typeface="DM Sans"/>
                <a:cs typeface="DM Sans"/>
                <a:sym typeface="DM Sans"/>
              </a:rPr>
              <a:t>En caso de existir una compra no completada, devolver el arreglo con los ids de los productos que no pudieron procesarse.</a:t>
            </a:r>
            <a:endParaRPr sz="1200" b="1">
              <a:solidFill>
                <a:schemeClr val="tx1"/>
              </a:solidFill>
              <a:latin typeface="DM Sans"/>
              <a:ea typeface="DM Sans"/>
              <a:cs typeface="DM Sans"/>
              <a:sym typeface="DM Sans"/>
            </a:endParaRPr>
          </a:p>
          <a:p>
            <a:pPr marL="0" lvl="0" indent="0" algn="l" rtl="0">
              <a:spcBef>
                <a:spcPts val="0"/>
              </a:spcBef>
              <a:spcAft>
                <a:spcPts val="0"/>
              </a:spcAft>
              <a:buNone/>
            </a:pPr>
            <a:r>
              <a:rPr lang="es-419" sz="1200" b="1">
                <a:solidFill>
                  <a:schemeClr val="tx1"/>
                </a:solidFill>
                <a:latin typeface="DM Sans"/>
                <a:ea typeface="DM Sans"/>
                <a:cs typeface="DM Sans"/>
                <a:sym typeface="DM Sans"/>
              </a:rPr>
              <a:t>Una vez finalizada la compra, el carrito asociado al usuario que compró deberá contener sólo los productos que no pudieron comprarse. Es decir, se filtran los que sí se compraron y se quedan aquellos que no tenían disponibilidad.</a:t>
            </a:r>
            <a:endParaRPr sz="1250" b="1">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chemeClr val="tx1"/>
              </a:solidFill>
              <a:latin typeface="DM Sans"/>
              <a:ea typeface="DM Sans"/>
              <a:cs typeface="DM Sans"/>
              <a:sym typeface="DM Sans"/>
            </a:endParaRPr>
          </a:p>
          <a:p>
            <a:pPr marL="0" lvl="0" indent="0" algn="l" rtl="0">
              <a:spcBef>
                <a:spcPts val="0"/>
              </a:spcBef>
              <a:spcAft>
                <a:spcPts val="0"/>
              </a:spcAft>
              <a:buNone/>
            </a:pPr>
            <a:endParaRPr sz="1350">
              <a:solidFill>
                <a:schemeClr val="tx1"/>
              </a:solidFill>
              <a:latin typeface="DM Sans"/>
              <a:ea typeface="DM Sans"/>
              <a:cs typeface="DM Sans"/>
              <a:sym typeface="DM Sans"/>
            </a:endParaRPr>
          </a:p>
        </p:txBody>
      </p:sp>
      <p:sp>
        <p:nvSpPr>
          <p:cNvPr id="561" name="Google Shape;561;p90"/>
          <p:cNvSpPr txBox="1"/>
          <p:nvPr/>
        </p:nvSpPr>
        <p:spPr>
          <a:xfrm>
            <a:off x="393550" y="1908175"/>
            <a:ext cx="3834600" cy="345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dirty="0">
                <a:solidFill>
                  <a:srgbClr val="000000"/>
                </a:solidFill>
                <a:latin typeface="DM Sans"/>
                <a:ea typeface="DM Sans"/>
                <a:cs typeface="DM Sans"/>
                <a:sym typeface="DM Sans"/>
              </a:rPr>
              <a:t>Se debe entregar</a:t>
            </a:r>
            <a:endParaRPr sz="1350" b="1" i="0" u="none" strike="noStrike" cap="none" dirty="0">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dirty="0">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200" b="1" dirty="0">
                <a:solidFill>
                  <a:schemeClr val="tx1"/>
                </a:solidFill>
                <a:latin typeface="DM Sans"/>
                <a:ea typeface="DM Sans"/>
                <a:cs typeface="DM Sans"/>
                <a:sym typeface="DM Sans"/>
              </a:rPr>
              <a:t>Implementar, en el </a:t>
            </a:r>
            <a:r>
              <a:rPr lang="es-419" sz="1200" b="1" dirty="0" err="1">
                <a:solidFill>
                  <a:schemeClr val="tx1"/>
                </a:solidFill>
                <a:latin typeface="DM Sans"/>
                <a:ea typeface="DM Sans"/>
                <a:cs typeface="DM Sans"/>
                <a:sym typeface="DM Sans"/>
              </a:rPr>
              <a:t>router</a:t>
            </a:r>
            <a:r>
              <a:rPr lang="es-419" sz="1200" b="1" dirty="0">
                <a:solidFill>
                  <a:schemeClr val="tx1"/>
                </a:solidFill>
                <a:latin typeface="DM Sans"/>
                <a:ea typeface="DM Sans"/>
                <a:cs typeface="DM Sans"/>
                <a:sym typeface="DM Sans"/>
              </a:rPr>
              <a:t> de </a:t>
            </a:r>
            <a:r>
              <a:rPr lang="es-419" sz="1200" b="1" dirty="0" err="1">
                <a:solidFill>
                  <a:schemeClr val="tx1"/>
                </a:solidFill>
                <a:latin typeface="DM Sans"/>
                <a:ea typeface="DM Sans"/>
                <a:cs typeface="DM Sans"/>
                <a:sym typeface="DM Sans"/>
              </a:rPr>
              <a:t>carts</a:t>
            </a:r>
            <a:r>
              <a:rPr lang="es-419" sz="1200" b="1" dirty="0">
                <a:solidFill>
                  <a:schemeClr val="tx1"/>
                </a:solidFill>
                <a:latin typeface="DM Sans"/>
                <a:ea typeface="DM Sans"/>
                <a:cs typeface="DM Sans"/>
                <a:sym typeface="DM Sans"/>
              </a:rPr>
              <a:t>, la ruta /:cid/</a:t>
            </a:r>
            <a:r>
              <a:rPr lang="es-419" sz="1200" b="1" dirty="0" err="1">
                <a:solidFill>
                  <a:schemeClr val="tx1"/>
                </a:solidFill>
                <a:latin typeface="DM Sans"/>
                <a:ea typeface="DM Sans"/>
                <a:cs typeface="DM Sans"/>
                <a:sym typeface="DM Sans"/>
              </a:rPr>
              <a:t>purchase</a:t>
            </a:r>
            <a:r>
              <a:rPr lang="es-419" sz="1200" b="1" dirty="0">
                <a:solidFill>
                  <a:schemeClr val="tx1"/>
                </a:solidFill>
                <a:latin typeface="DM Sans"/>
                <a:ea typeface="DM Sans"/>
                <a:cs typeface="DM Sans"/>
                <a:sym typeface="DM Sans"/>
              </a:rPr>
              <a:t>, la cual permitirá finalizar el proceso de compra de dicho carrito.</a:t>
            </a:r>
            <a:endParaRPr sz="1200" b="1" dirty="0">
              <a:solidFill>
                <a:schemeClr val="tx1"/>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dirty="0">
                <a:solidFill>
                  <a:schemeClr val="tx1"/>
                </a:solidFill>
                <a:latin typeface="DM Sans"/>
                <a:ea typeface="DM Sans"/>
                <a:cs typeface="DM Sans"/>
                <a:sym typeface="DM Sans"/>
              </a:rPr>
              <a:t>La compra debe corroborar el stock del producto al momento de finalizarse</a:t>
            </a:r>
            <a:endParaRPr sz="1200" b="1" dirty="0">
              <a:solidFill>
                <a:schemeClr val="tx1"/>
              </a:solidFill>
              <a:latin typeface="DM Sans"/>
              <a:ea typeface="DM Sans"/>
              <a:cs typeface="DM Sans"/>
              <a:sym typeface="DM Sans"/>
            </a:endParaRPr>
          </a:p>
          <a:p>
            <a:pPr marL="914400" lvl="0" indent="-304800" algn="l" rtl="0">
              <a:spcBef>
                <a:spcPts val="0"/>
              </a:spcBef>
              <a:spcAft>
                <a:spcPts val="0"/>
              </a:spcAft>
              <a:buClr>
                <a:srgbClr val="999999"/>
              </a:buClr>
              <a:buSzPts val="1200"/>
              <a:buFont typeface="DM Sans"/>
              <a:buChar char="⮚"/>
            </a:pPr>
            <a:r>
              <a:rPr lang="es-419" sz="1200" b="1" dirty="0">
                <a:solidFill>
                  <a:schemeClr val="tx1"/>
                </a:solidFill>
                <a:latin typeface="DM Sans"/>
                <a:ea typeface="DM Sans"/>
                <a:cs typeface="DM Sans"/>
                <a:sym typeface="DM Sans"/>
              </a:rPr>
              <a:t>Si el producto tiene suficiente stock para la cantidad indicada en el producto del carrito, entonces restarlo del stock del producto y continuar.</a:t>
            </a:r>
            <a:endParaRPr sz="1200" b="1" dirty="0">
              <a:solidFill>
                <a:schemeClr val="tx1"/>
              </a:solidFill>
              <a:latin typeface="DM Sans"/>
              <a:ea typeface="DM Sans"/>
              <a:cs typeface="DM Sans"/>
              <a:sym typeface="DM Sans"/>
            </a:endParaRPr>
          </a:p>
          <a:p>
            <a:pPr marL="914400" lvl="0" indent="-304800" algn="l" rtl="0">
              <a:spcBef>
                <a:spcPts val="0"/>
              </a:spcBef>
              <a:spcAft>
                <a:spcPts val="0"/>
              </a:spcAft>
              <a:buClr>
                <a:srgbClr val="999999"/>
              </a:buClr>
              <a:buSzPts val="1200"/>
              <a:buFont typeface="DM Sans"/>
              <a:buChar char="⮚"/>
            </a:pPr>
            <a:r>
              <a:rPr lang="es-419" sz="1200" b="1" dirty="0">
                <a:solidFill>
                  <a:schemeClr val="tx1"/>
                </a:solidFill>
                <a:latin typeface="DM Sans"/>
                <a:ea typeface="DM Sans"/>
                <a:cs typeface="DM Sans"/>
                <a:sym typeface="DM Sans"/>
              </a:rPr>
              <a:t>Si el producto no tiene suficiente stock para la cantidad indicada en el producto del carrito, entonces no agregar el producto al proceso de compra. </a:t>
            </a:r>
            <a:endParaRPr sz="1200" b="1" dirty="0">
              <a:solidFill>
                <a:schemeClr val="tx1"/>
              </a:solidFill>
              <a:latin typeface="DM Sans"/>
              <a:ea typeface="DM Sans"/>
              <a:cs typeface="DM Sans"/>
              <a:sym typeface="DM Sans"/>
            </a:endParaRPr>
          </a:p>
          <a:p>
            <a:pPr marL="914400" lvl="0" indent="0" algn="l" rtl="0">
              <a:spcBef>
                <a:spcPts val="0"/>
              </a:spcBef>
              <a:spcAft>
                <a:spcPts val="0"/>
              </a:spcAft>
              <a:buNone/>
            </a:pPr>
            <a:endParaRPr sz="1350" dirty="0">
              <a:solidFill>
                <a:srgbClr val="999999"/>
              </a:solidFill>
              <a:latin typeface="DM Sans"/>
              <a:ea typeface="DM Sans"/>
              <a:cs typeface="DM Sans"/>
              <a:sym typeface="DM Sans"/>
            </a:endParaRPr>
          </a:p>
        </p:txBody>
      </p:sp>
      <p:sp>
        <p:nvSpPr>
          <p:cNvPr id="562" name="Google Shape;562;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91"/>
          <p:cNvGrpSpPr/>
          <p:nvPr/>
        </p:nvGrpSpPr>
        <p:grpSpPr>
          <a:xfrm>
            <a:off x="457359" y="468298"/>
            <a:ext cx="431074" cy="431074"/>
            <a:chOff x="7208351" y="2467173"/>
            <a:chExt cx="738900" cy="738900"/>
          </a:xfrm>
        </p:grpSpPr>
        <p:sp>
          <p:nvSpPr>
            <p:cNvPr id="568" name="Google Shape;568;p9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9" name="Google Shape;569;p91"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70" name="Google Shape;570;p91"/>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71" name="Google Shape;571;p9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72" name="Google Shape;572;p91"/>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73" name="Google Shape;573;p91"/>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91"/>
          <p:cNvSpPr txBox="1"/>
          <p:nvPr/>
        </p:nvSpPr>
        <p:spPr>
          <a:xfrm>
            <a:off x="457350" y="1869900"/>
            <a:ext cx="3834600" cy="249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dirty="0">
                <a:solidFill>
                  <a:schemeClr val="tx1"/>
                </a:solidFill>
                <a:latin typeface="DM Sans"/>
                <a:ea typeface="DM Sans"/>
                <a:cs typeface="DM Sans"/>
                <a:sym typeface="DM Sans"/>
              </a:rPr>
              <a:t>Formato</a:t>
            </a:r>
            <a:endParaRPr sz="1350" b="1" i="0" u="none" strike="noStrike" cap="none" dirty="0">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dirty="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dirty="0">
                <a:solidFill>
                  <a:schemeClr val="tx1"/>
                </a:solidFill>
                <a:latin typeface="DM Sans"/>
                <a:ea typeface="DM Sans"/>
                <a:cs typeface="DM Sans"/>
                <a:sym typeface="DM Sans"/>
              </a:rPr>
              <a:t>Link al repositorio de </a:t>
            </a:r>
            <a:r>
              <a:rPr lang="es-419" sz="1350" dirty="0" err="1">
                <a:solidFill>
                  <a:schemeClr val="tx1"/>
                </a:solidFill>
                <a:latin typeface="DM Sans"/>
                <a:ea typeface="DM Sans"/>
                <a:cs typeface="DM Sans"/>
                <a:sym typeface="DM Sans"/>
              </a:rPr>
              <a:t>Github</a:t>
            </a:r>
            <a:r>
              <a:rPr lang="es-419" sz="1350" dirty="0">
                <a:solidFill>
                  <a:schemeClr val="tx1"/>
                </a:solidFill>
                <a:latin typeface="DM Sans"/>
                <a:ea typeface="DM Sans"/>
                <a:cs typeface="DM Sans"/>
                <a:sym typeface="DM Sans"/>
              </a:rPr>
              <a:t> con el proyecto (sin </a:t>
            </a:r>
            <a:r>
              <a:rPr lang="es-419" sz="1350" dirty="0" err="1">
                <a:solidFill>
                  <a:schemeClr val="tx1"/>
                </a:solidFill>
                <a:latin typeface="DM Sans"/>
                <a:ea typeface="DM Sans"/>
                <a:cs typeface="DM Sans"/>
                <a:sym typeface="DM Sans"/>
              </a:rPr>
              <a:t>node_modules</a:t>
            </a:r>
            <a:r>
              <a:rPr lang="es-419" sz="1350" dirty="0">
                <a:solidFill>
                  <a:schemeClr val="tx1"/>
                </a:solidFill>
                <a:latin typeface="DM Sans"/>
                <a:ea typeface="DM Sans"/>
                <a:cs typeface="DM Sans"/>
                <a:sym typeface="DM Sans"/>
              </a:rPr>
              <a:t>)</a:t>
            </a:r>
            <a:endParaRPr sz="1350" dirty="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dirty="0">
                <a:solidFill>
                  <a:schemeClr val="tx1"/>
                </a:solidFill>
                <a:latin typeface="DM Sans"/>
                <a:ea typeface="DM Sans"/>
                <a:cs typeface="DM Sans"/>
                <a:sym typeface="DM Sans"/>
              </a:rPr>
              <a:t>Además, archivo .</a:t>
            </a:r>
            <a:r>
              <a:rPr lang="es-419" sz="1350" dirty="0" err="1">
                <a:solidFill>
                  <a:schemeClr val="tx1"/>
                </a:solidFill>
                <a:latin typeface="DM Sans"/>
                <a:ea typeface="DM Sans"/>
                <a:cs typeface="DM Sans"/>
                <a:sym typeface="DM Sans"/>
              </a:rPr>
              <a:t>env</a:t>
            </a:r>
            <a:r>
              <a:rPr lang="es-419" sz="1350" dirty="0">
                <a:solidFill>
                  <a:schemeClr val="tx1"/>
                </a:solidFill>
                <a:latin typeface="DM Sans"/>
                <a:ea typeface="DM Sans"/>
                <a:cs typeface="DM Sans"/>
                <a:sym typeface="DM Sans"/>
              </a:rPr>
              <a:t> para poder correr el proyecto.</a:t>
            </a:r>
            <a:endParaRPr sz="1350" dirty="0">
              <a:solidFill>
                <a:schemeClr val="tx1"/>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dirty="0">
              <a:solidFill>
                <a:schemeClr val="tx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dirty="0">
                <a:solidFill>
                  <a:schemeClr val="tx1"/>
                </a:solidFill>
                <a:latin typeface="DM Sans"/>
                <a:ea typeface="DM Sans"/>
                <a:cs typeface="DM Sans"/>
                <a:sym typeface="DM Sans"/>
              </a:rPr>
              <a:t>Sugerencias</a:t>
            </a:r>
            <a:endParaRPr sz="1350" b="1" i="0" u="none" strike="noStrike" cap="none" dirty="0">
              <a:solidFill>
                <a:schemeClr val="tx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dirty="0">
              <a:solidFill>
                <a:schemeClr val="tx1"/>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dirty="0">
                <a:solidFill>
                  <a:schemeClr val="tx1"/>
                </a:solidFill>
                <a:latin typeface="DM Sans"/>
                <a:ea typeface="DM Sans"/>
                <a:cs typeface="DM Sans"/>
                <a:sym typeface="DM Sans"/>
              </a:rPr>
              <a:t>Te recomendamos ver el vídeo explicativo disponible en la carpeta de clase</a:t>
            </a:r>
            <a:endParaRPr sz="1350" dirty="0">
              <a:solidFill>
                <a:schemeClr val="tx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641</Words>
  <Application>Microsoft Office PowerPoint</Application>
  <PresentationFormat>Presentación en pantalla (16:9)</PresentationFormat>
  <Paragraphs>64</Paragraphs>
  <Slides>6</Slides>
  <Notes>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DM Sans</vt:lpstr>
      <vt:lpstr>Arial</vt:lpstr>
      <vt:lpstr>Helvetica Neue Light</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Hall, Carlos Alberto</cp:lastModifiedBy>
  <cp:revision>4</cp:revision>
  <dcterms:modified xsi:type="dcterms:W3CDTF">2023-09-11T12:23:25Z</dcterms:modified>
</cp:coreProperties>
</file>